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9"/>
  </p:notesMasterIdLst>
  <p:handoutMasterIdLst>
    <p:handoutMasterId r:id="rId20"/>
  </p:handoutMasterIdLst>
  <p:sldIdLst>
    <p:sldId id="256" r:id="rId2"/>
    <p:sldId id="609" r:id="rId3"/>
    <p:sldId id="610" r:id="rId4"/>
    <p:sldId id="611" r:id="rId5"/>
    <p:sldId id="612" r:id="rId6"/>
    <p:sldId id="613" r:id="rId7"/>
    <p:sldId id="614" r:id="rId8"/>
    <p:sldId id="615" r:id="rId9"/>
    <p:sldId id="616" r:id="rId10"/>
    <p:sldId id="617" r:id="rId11"/>
    <p:sldId id="618" r:id="rId12"/>
    <p:sldId id="619" r:id="rId13"/>
    <p:sldId id="620" r:id="rId14"/>
    <p:sldId id="621" r:id="rId15"/>
    <p:sldId id="622" r:id="rId16"/>
    <p:sldId id="623" r:id="rId17"/>
    <p:sldId id="62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Green" initials="PG" lastIdx="7" clrIdx="0">
    <p:extLst>
      <p:ext uri="{19B8F6BF-5375-455C-9EA6-DF929625EA0E}">
        <p15:presenceInfo xmlns:p15="http://schemas.microsoft.com/office/powerpoint/2012/main" userId="84a8dbd73bad176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111"/>
    <a:srgbClr val="FF00F9"/>
    <a:srgbClr val="1F2B7D"/>
    <a:srgbClr val="002060"/>
    <a:srgbClr val="1919FF"/>
    <a:srgbClr val="B18A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250" autoAdjust="0"/>
  </p:normalViewPr>
  <p:slideViewPr>
    <p:cSldViewPr snapToGrid="0">
      <p:cViewPr>
        <p:scale>
          <a:sx n="81" d="100"/>
          <a:sy n="81" d="100"/>
        </p:scale>
        <p:origin x="579" y="5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604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FB33F-63CF-4B72-90C0-4D55C6729EDA}" type="datetimeFigureOut">
              <a:rPr lang="en-GB" smtClean="0"/>
              <a:t>13/05/2021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0DFF81-C815-4067-A30E-55F30CAE72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06449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FEB5CD-065B-4433-9B81-D7D3B9DAA944}" type="datetimeFigureOut">
              <a:rPr lang="en-GB" smtClean="0"/>
              <a:t>13/05/2021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C14DAE-89E5-438C-B298-CCD8B2A436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60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05BC-3678-4E71-BE7E-CBB904C57919}" type="datetime1">
              <a:rPr lang="en-GB" smtClean="0"/>
              <a:t>13/05/2021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7871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61D51-4869-4F02-8CA2-B2CB1852F280}" type="datetime1">
              <a:rPr lang="en-GB" smtClean="0"/>
              <a:t>13/05/2021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773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88EED-2596-4817-B3A5-7D72FF7F4AC7}" type="datetime1">
              <a:rPr lang="en-GB" smtClean="0"/>
              <a:t>13/05/2021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417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B136C-EB7E-42E0-BBBA-5032E7750C2E}" type="datetime1">
              <a:rPr lang="en-GB" smtClean="0"/>
              <a:t>13/05/2021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78883"/>
            <a:ext cx="1742951" cy="4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514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0AA22-9BF3-43D9-AEFF-2005AA2A7E40}" type="datetime1">
              <a:rPr lang="en-GB" smtClean="0"/>
              <a:t>13/05/2021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3244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73597-CDB1-4B3A-A5C9-D80A7D132F89}" type="datetime1">
              <a:rPr lang="en-GB" smtClean="0"/>
              <a:t>13/05/2021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3459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985D-36A0-4389-B5C9-24A0BB59A2C0}" type="datetime1">
              <a:rPr lang="en-GB" smtClean="0"/>
              <a:t>13/05/2021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836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4D389-030C-4EF5-85F8-68B3C1072924}" type="datetime1">
              <a:rPr lang="en-GB" smtClean="0"/>
              <a:t>13/05/2021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8596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E3C8F-00EB-4A12-B3B1-B06A74E85F25}" type="datetime1">
              <a:rPr lang="en-GB" smtClean="0"/>
              <a:t>13/05/2021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1358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B9A6F-73EC-4887-8EA8-E6788CAB1DF4}" type="datetime1">
              <a:rPr lang="en-GB" smtClean="0"/>
              <a:t>13/05/2021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9532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6E600-F7BB-467C-A83B-C76B86988EFA}" type="datetime1">
              <a:rPr lang="en-GB" smtClean="0"/>
              <a:t>13/05/2021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4405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3243A-EDD3-4561-B5FA-AA3A5A944F36}" type="datetime1">
              <a:rPr lang="en-GB" smtClean="0"/>
              <a:t>13/05/2021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1507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3408" y="1136710"/>
            <a:ext cx="6333584" cy="1601409"/>
          </a:xfrm>
        </p:spPr>
        <p:txBody>
          <a:bodyPr>
            <a:no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</a:rPr>
              <a:t>AI Furnace Model Review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13/05/2021</a:t>
            </a:r>
            <a:endParaRPr lang="en-GB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58260" y="3974265"/>
            <a:ext cx="3051142" cy="2331685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Peter Green</a:t>
            </a: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/>
                <a:cs typeface="Arial"/>
              </a:rPr>
              <a:t>Diego Echeverria</a:t>
            </a: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/>
                <a:cs typeface="Arial"/>
              </a:rPr>
              <a:t>Sarini Jayasinghe</a:t>
            </a:r>
          </a:p>
          <a:p>
            <a:pPr algn="just"/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Engineering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664877" y="1056950"/>
            <a:ext cx="89267" cy="16014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02" y="4737970"/>
            <a:ext cx="4503161" cy="183832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PETER L. GREEN, DIEGO ECHEVERRIA and SARINI JAYASINGHE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65228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128F8F-2851-4536-A9C7-72A8F35850F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6233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2E988-27C0-459D-A7F0-F2652520B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A0B2D-1F8F-4559-AD43-A3585A5F6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10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18F070-9CDE-431C-9475-A9887AEEB972}"/>
              </a:ext>
            </a:extLst>
          </p:cNvPr>
          <p:cNvSpPr txBox="1"/>
          <p:nvPr/>
        </p:nvSpPr>
        <p:spPr>
          <a:xfrm>
            <a:off x="314960" y="86802"/>
            <a:ext cx="6609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Furnace State – training and testing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AEF79A-CE06-418B-9B69-2E64DF33EF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64" t="12387" r="22377" b="24989"/>
          <a:stretch/>
        </p:blipFill>
        <p:spPr>
          <a:xfrm>
            <a:off x="837706" y="879003"/>
            <a:ext cx="6707567" cy="49776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13190CD-FE9B-41DE-96F8-4FCCB5AF5A12}"/>
              </a:ext>
            </a:extLst>
          </p:cNvPr>
          <p:cNvSpPr/>
          <p:nvPr/>
        </p:nvSpPr>
        <p:spPr>
          <a:xfrm>
            <a:off x="1156273" y="879003"/>
            <a:ext cx="3238745" cy="2288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845712-E45A-4976-AFDC-425B8C5E46BB}"/>
              </a:ext>
            </a:extLst>
          </p:cNvPr>
          <p:cNvSpPr txBox="1"/>
          <p:nvPr/>
        </p:nvSpPr>
        <p:spPr>
          <a:xfrm>
            <a:off x="6554183" y="3429000"/>
            <a:ext cx="45248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Moving from green to red; the model is now being applied on data that it has not seen before. </a:t>
            </a:r>
          </a:p>
          <a:p>
            <a:endParaRPr lang="en-GB" dirty="0"/>
          </a:p>
          <a:p>
            <a:r>
              <a:rPr lang="en-GB" dirty="0"/>
              <a:t>It must now adapt to any changes in furnace state.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8056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2E988-27C0-459D-A7F0-F2652520B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A0B2D-1F8F-4559-AD43-A3585A5F6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11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18F070-9CDE-431C-9475-A9887AEEB972}"/>
              </a:ext>
            </a:extLst>
          </p:cNvPr>
          <p:cNvSpPr txBox="1"/>
          <p:nvPr/>
        </p:nvSpPr>
        <p:spPr>
          <a:xfrm>
            <a:off x="314960" y="86802"/>
            <a:ext cx="6609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Furnace State – PCA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AEF79A-CE06-418B-9B69-2E64DF33EF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64" t="12387" r="22377" b="24989"/>
          <a:stretch/>
        </p:blipFill>
        <p:spPr>
          <a:xfrm>
            <a:off x="837706" y="879003"/>
            <a:ext cx="6707567" cy="49776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13190CD-FE9B-41DE-96F8-4FCCB5AF5A12}"/>
              </a:ext>
            </a:extLst>
          </p:cNvPr>
          <p:cNvSpPr/>
          <p:nvPr/>
        </p:nvSpPr>
        <p:spPr>
          <a:xfrm>
            <a:off x="4347825" y="879003"/>
            <a:ext cx="3114859" cy="2224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845712-E45A-4976-AFDC-425B8C5E46BB}"/>
              </a:ext>
            </a:extLst>
          </p:cNvPr>
          <p:cNvSpPr txBox="1"/>
          <p:nvPr/>
        </p:nvSpPr>
        <p:spPr>
          <a:xfrm>
            <a:off x="6554183" y="3429000"/>
            <a:ext cx="45248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 illustrate when the model is being applied in a previously unseen state, we developed this ‘PCA plot’.</a:t>
            </a:r>
          </a:p>
          <a:p>
            <a:endParaRPr lang="en-GB" dirty="0"/>
          </a:p>
          <a:p>
            <a:r>
              <a:rPr lang="en-GB" dirty="0"/>
              <a:t>The PCA plot is a representation of the furnace state (where black dots illustrate previous states).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0747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2E988-27C0-459D-A7F0-F2652520B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A0B2D-1F8F-4559-AD43-A3585A5F6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12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18F070-9CDE-431C-9475-A9887AEEB972}"/>
              </a:ext>
            </a:extLst>
          </p:cNvPr>
          <p:cNvSpPr txBox="1"/>
          <p:nvPr/>
        </p:nvSpPr>
        <p:spPr>
          <a:xfrm>
            <a:off x="314960" y="86802"/>
            <a:ext cx="6609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Furnace State – PCA plot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845712-E45A-4976-AFDC-425B8C5E46BB}"/>
              </a:ext>
            </a:extLst>
          </p:cNvPr>
          <p:cNvSpPr txBox="1"/>
          <p:nvPr/>
        </p:nvSpPr>
        <p:spPr>
          <a:xfrm>
            <a:off x="6828995" y="1494011"/>
            <a:ext cx="45248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Here a change in furnace load is pushing the furnace into a different state.</a:t>
            </a:r>
          </a:p>
          <a:p>
            <a:endParaRPr lang="en-GB" dirty="0"/>
          </a:p>
          <a:p>
            <a:r>
              <a:rPr lang="en-GB" dirty="0"/>
              <a:t>The model is initially able to capture the rise in fault density that occurs, but is then pushed beyond data it has seen before and has to adapt as a result.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6ED4A0-C9A2-47FB-AD2D-72A4F9B9BE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38" t="11870" r="22951" b="26021"/>
          <a:stretch/>
        </p:blipFill>
        <p:spPr>
          <a:xfrm>
            <a:off x="218276" y="926197"/>
            <a:ext cx="6321012" cy="474898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ADC4B60-C36C-4921-BEBC-3ED1EF01A311}"/>
              </a:ext>
            </a:extLst>
          </p:cNvPr>
          <p:cNvCxnSpPr/>
          <p:nvPr/>
        </p:nvCxnSpPr>
        <p:spPr>
          <a:xfrm>
            <a:off x="3956009" y="2200459"/>
            <a:ext cx="82591" cy="3834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442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2E988-27C0-459D-A7F0-F2652520B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A0B2D-1F8F-4559-AD43-A3585A5F6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13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18F070-9CDE-431C-9475-A9887AEEB972}"/>
              </a:ext>
            </a:extLst>
          </p:cNvPr>
          <p:cNvSpPr txBox="1"/>
          <p:nvPr/>
        </p:nvSpPr>
        <p:spPr>
          <a:xfrm>
            <a:off x="314960" y="86802"/>
            <a:ext cx="6609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Furnace State – PCA plot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845712-E45A-4976-AFDC-425B8C5E46BB}"/>
              </a:ext>
            </a:extLst>
          </p:cNvPr>
          <p:cNvSpPr txBox="1"/>
          <p:nvPr/>
        </p:nvSpPr>
        <p:spPr>
          <a:xfrm>
            <a:off x="6828995" y="1494011"/>
            <a:ext cx="45248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Here a change in furnace load is pushing the furnace into a different state.</a:t>
            </a:r>
          </a:p>
          <a:p>
            <a:endParaRPr lang="en-GB" dirty="0"/>
          </a:p>
          <a:p>
            <a:r>
              <a:rPr lang="en-GB" dirty="0"/>
              <a:t>The model is initially able to capture the rise in fault density that occurs, but is then pushed beyond data it has seen before and has to adapt as a result.</a:t>
            </a:r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388C7B-9B88-4629-89FB-9CE5AE174E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25" t="12856" r="22664" b="25725"/>
          <a:stretch/>
        </p:blipFill>
        <p:spPr>
          <a:xfrm>
            <a:off x="314960" y="1137099"/>
            <a:ext cx="6169513" cy="458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09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2E988-27C0-459D-A7F0-F2652520B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A0B2D-1F8F-4559-AD43-A3585A5F6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14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18F070-9CDE-431C-9475-A9887AEEB972}"/>
              </a:ext>
            </a:extLst>
          </p:cNvPr>
          <p:cNvSpPr txBox="1"/>
          <p:nvPr/>
        </p:nvSpPr>
        <p:spPr>
          <a:xfrm>
            <a:off x="314960" y="86802"/>
            <a:ext cx="6609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Furnace State – PCA plot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845712-E45A-4976-AFDC-425B8C5E46BB}"/>
              </a:ext>
            </a:extLst>
          </p:cNvPr>
          <p:cNvSpPr txBox="1"/>
          <p:nvPr/>
        </p:nvSpPr>
        <p:spPr>
          <a:xfrm>
            <a:off x="6828995" y="1494011"/>
            <a:ext cx="45248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Here a change in furnace load is pushing the furnace into a different state.</a:t>
            </a:r>
          </a:p>
          <a:p>
            <a:endParaRPr lang="en-GB" dirty="0"/>
          </a:p>
          <a:p>
            <a:r>
              <a:rPr lang="en-GB" dirty="0"/>
              <a:t>The model is initially able to capture the rise in fault density that occurs, but is then pushed beyond data it has seen before and has to adapt as a result.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E08FE6-3D23-4BE4-8ABF-576A828D08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37" t="12473" r="23123" b="25075"/>
          <a:stretch/>
        </p:blipFill>
        <p:spPr>
          <a:xfrm>
            <a:off x="165182" y="967494"/>
            <a:ext cx="6320191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05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2E988-27C0-459D-A7F0-F2652520B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A0B2D-1F8F-4559-AD43-A3585A5F6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15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18F070-9CDE-431C-9475-A9887AEEB972}"/>
              </a:ext>
            </a:extLst>
          </p:cNvPr>
          <p:cNvSpPr txBox="1"/>
          <p:nvPr/>
        </p:nvSpPr>
        <p:spPr>
          <a:xfrm>
            <a:off x="314960" y="86802"/>
            <a:ext cx="6609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Furnace State – PCA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27A595-CEB9-4AC2-916C-9B9AEDC11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11" t="8895" r="18650" b="27484"/>
          <a:stretch/>
        </p:blipFill>
        <p:spPr>
          <a:xfrm>
            <a:off x="147484" y="928587"/>
            <a:ext cx="6609080" cy="51023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874DDC-7157-446D-8C33-4F4409FCA60D}"/>
              </a:ext>
            </a:extLst>
          </p:cNvPr>
          <p:cNvSpPr txBox="1"/>
          <p:nvPr/>
        </p:nvSpPr>
        <p:spPr>
          <a:xfrm>
            <a:off x="6828995" y="1494011"/>
            <a:ext cx="45248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One question; does the PCA plot provide useful information on its own?</a:t>
            </a:r>
          </a:p>
          <a:p>
            <a:endParaRPr lang="en-GB" dirty="0"/>
          </a:p>
          <a:p>
            <a:r>
              <a:rPr lang="en-GB" dirty="0"/>
              <a:t>For example, furnace state is currently stable and remaining in the same region.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4608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2E988-27C0-459D-A7F0-F2652520B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A0B2D-1F8F-4559-AD43-A3585A5F6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16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18F070-9CDE-431C-9475-A9887AEEB972}"/>
              </a:ext>
            </a:extLst>
          </p:cNvPr>
          <p:cNvSpPr txBox="1"/>
          <p:nvPr/>
        </p:nvSpPr>
        <p:spPr>
          <a:xfrm>
            <a:off x="314960" y="86802"/>
            <a:ext cx="6609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Furnace State – PCA plot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874DDC-7157-446D-8C33-4F4409FCA60D}"/>
              </a:ext>
            </a:extLst>
          </p:cNvPr>
          <p:cNvSpPr txBox="1"/>
          <p:nvPr/>
        </p:nvSpPr>
        <p:spPr>
          <a:xfrm>
            <a:off x="6828995" y="1494011"/>
            <a:ext cx="45248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One question; does the PCA plot provide useful information on its own?</a:t>
            </a:r>
          </a:p>
          <a:p>
            <a:endParaRPr lang="en-GB" dirty="0"/>
          </a:p>
          <a:p>
            <a:r>
              <a:rPr lang="en-GB" dirty="0"/>
              <a:t>For example, furnace state is transitioning into a new region as a result of a change in load.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844CDD-581B-4BE1-9177-493A868194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89" t="9635" r="18478" b="26538"/>
          <a:stretch/>
        </p:blipFill>
        <p:spPr>
          <a:xfrm>
            <a:off x="471948" y="831809"/>
            <a:ext cx="6247417" cy="498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1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2E988-27C0-459D-A7F0-F2652520B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A0B2D-1F8F-4559-AD43-A3585A5F6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17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18F070-9CDE-431C-9475-A9887AEEB972}"/>
              </a:ext>
            </a:extLst>
          </p:cNvPr>
          <p:cNvSpPr txBox="1"/>
          <p:nvPr/>
        </p:nvSpPr>
        <p:spPr>
          <a:xfrm>
            <a:off x="314960" y="86802"/>
            <a:ext cx="6609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Furnace State – PCA plot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874DDC-7157-446D-8C33-4F4409FCA60D}"/>
              </a:ext>
            </a:extLst>
          </p:cNvPr>
          <p:cNvSpPr txBox="1"/>
          <p:nvPr/>
        </p:nvSpPr>
        <p:spPr>
          <a:xfrm>
            <a:off x="6828995" y="1494011"/>
            <a:ext cx="45248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One question; does the PCA plot provide useful information on its own?</a:t>
            </a:r>
          </a:p>
          <a:p>
            <a:endParaRPr lang="en-GB" dirty="0"/>
          </a:p>
          <a:p>
            <a:r>
              <a:rPr lang="en-GB" dirty="0"/>
              <a:t>For example, outlier behaviour (in this case related to the regenerator base temperature signals).</a:t>
            </a:r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32EA64-0DDF-4D69-9110-587F5777B7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38" t="9549" r="18421" b="26451"/>
          <a:stretch/>
        </p:blipFill>
        <p:spPr>
          <a:xfrm>
            <a:off x="218275" y="778715"/>
            <a:ext cx="6450945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89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2E988-27C0-459D-A7F0-F2652520B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A0B2D-1F8F-4559-AD43-A3585A5F6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1FDED7-2404-459E-9D14-4B8B345533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59" t="9925" r="31136" b="27260"/>
          <a:stretch/>
        </p:blipFill>
        <p:spPr>
          <a:xfrm>
            <a:off x="1087120" y="819811"/>
            <a:ext cx="6929120" cy="52183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9D26E0-0312-4441-A2A4-D6A094574019}"/>
              </a:ext>
            </a:extLst>
          </p:cNvPr>
          <p:cNvSpPr txBox="1"/>
          <p:nvPr/>
        </p:nvSpPr>
        <p:spPr>
          <a:xfrm>
            <a:off x="314960" y="86802"/>
            <a:ext cx="6609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Model Presentation</a:t>
            </a:r>
          </a:p>
        </p:txBody>
      </p:sp>
    </p:spTree>
    <p:extLst>
      <p:ext uri="{BB962C8B-B14F-4D97-AF65-F5344CB8AC3E}">
        <p14:creationId xmlns:p14="http://schemas.microsoft.com/office/powerpoint/2010/main" val="1717289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2E988-27C0-459D-A7F0-F2652520B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A0B2D-1F8F-4559-AD43-A3585A5F6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1FDED7-2404-459E-9D14-4B8B345533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59" t="9925" r="31136" b="27260"/>
          <a:stretch/>
        </p:blipFill>
        <p:spPr>
          <a:xfrm>
            <a:off x="1087120" y="819811"/>
            <a:ext cx="6929120" cy="521837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DCA5DEE-98D3-4481-B4A0-33CA817B54D8}"/>
              </a:ext>
            </a:extLst>
          </p:cNvPr>
          <p:cNvSpPr/>
          <p:nvPr/>
        </p:nvSpPr>
        <p:spPr>
          <a:xfrm>
            <a:off x="919480" y="3149600"/>
            <a:ext cx="6283960" cy="2092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69A0BA-2965-4B01-9415-62EA1EEE50EF}"/>
              </a:ext>
            </a:extLst>
          </p:cNvPr>
          <p:cNvSpPr txBox="1"/>
          <p:nvPr/>
        </p:nvSpPr>
        <p:spPr>
          <a:xfrm>
            <a:off x="7599680" y="3429000"/>
            <a:ext cx="35661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plot shows the inputs that are currently of highest significance.</a:t>
            </a:r>
          </a:p>
          <a:p>
            <a:endParaRPr lang="en-GB" dirty="0"/>
          </a:p>
          <a:p>
            <a:r>
              <a:rPr lang="en-GB" dirty="0"/>
              <a:t>The model’s predictions are created by a summation of these signals.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18F070-9CDE-431C-9475-A9887AEEB972}"/>
              </a:ext>
            </a:extLst>
          </p:cNvPr>
          <p:cNvSpPr txBox="1"/>
          <p:nvPr/>
        </p:nvSpPr>
        <p:spPr>
          <a:xfrm>
            <a:off x="314960" y="86802"/>
            <a:ext cx="6609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Model Inputs - display</a:t>
            </a:r>
          </a:p>
        </p:txBody>
      </p:sp>
    </p:spTree>
    <p:extLst>
      <p:ext uri="{BB962C8B-B14F-4D97-AF65-F5344CB8AC3E}">
        <p14:creationId xmlns:p14="http://schemas.microsoft.com/office/powerpoint/2010/main" val="1949494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2E988-27C0-459D-A7F0-F2652520B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A0B2D-1F8F-4559-AD43-A3585A5F6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4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DA14AD-B1F3-4EDC-A1FF-B27CE02B580C}"/>
              </a:ext>
            </a:extLst>
          </p:cNvPr>
          <p:cNvSpPr txBox="1"/>
          <p:nvPr/>
        </p:nvSpPr>
        <p:spPr>
          <a:xfrm>
            <a:off x="314960" y="86802"/>
            <a:ext cx="6609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Model Inputs – list (1)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22EF865B-CCCB-4965-9336-5BB4F41D9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796276"/>
              </p:ext>
            </p:extLst>
          </p:nvPr>
        </p:nvGraphicFramePr>
        <p:xfrm>
          <a:off x="1466532" y="739986"/>
          <a:ext cx="8656161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2171">
                  <a:extLst>
                    <a:ext uri="{9D8B030D-6E8A-4147-A177-3AD203B41FA5}">
                      <a16:colId xmlns:a16="http://schemas.microsoft.com/office/drawing/2014/main" val="439098285"/>
                    </a:ext>
                  </a:extLst>
                </a:gridCol>
                <a:gridCol w="2183990">
                  <a:extLst>
                    <a:ext uri="{9D8B030D-6E8A-4147-A177-3AD203B41FA5}">
                      <a16:colId xmlns:a16="http://schemas.microsoft.com/office/drawing/2014/main" val="166603058"/>
                    </a:ext>
                  </a:extLst>
                </a:gridCol>
              </a:tblGrid>
              <a:tr h="331886">
                <a:tc>
                  <a:txBody>
                    <a:bodyPr/>
                    <a:lstStyle/>
                    <a:p>
                      <a:r>
                        <a:rPr lang="en-GB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Time Lag (hours)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523311"/>
                  </a:ext>
                </a:extLst>
              </a:tr>
              <a:tr h="331886">
                <a:tc>
                  <a:txBody>
                    <a:bodyPr/>
                    <a:lstStyle/>
                    <a:p>
                      <a:r>
                        <a:rPr lang="en-GB" sz="1800"/>
                        <a:t>Calculated Cullet Ratio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921846"/>
                  </a:ext>
                </a:extLst>
              </a:tr>
              <a:tr h="331886">
                <a:tc>
                  <a:txBody>
                    <a:bodyPr/>
                    <a:lstStyle/>
                    <a:p>
                      <a:r>
                        <a:rPr lang="en-GB" sz="1800" dirty="0"/>
                        <a:t>Canal Temp. Control  Pyrometer 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195216"/>
                  </a:ext>
                </a:extLst>
              </a:tr>
              <a:tr h="331886">
                <a:tc>
                  <a:txBody>
                    <a:bodyPr/>
                    <a:lstStyle/>
                    <a:p>
                      <a:r>
                        <a:rPr lang="en-GB" sz="1800" dirty="0"/>
                        <a:t>Canal Temp. Control (PV)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253918"/>
                  </a:ext>
                </a:extLst>
              </a:tr>
              <a:tr h="331886">
                <a:tc>
                  <a:txBody>
                    <a:bodyPr/>
                    <a:lstStyle/>
                    <a:p>
                      <a:r>
                        <a:rPr lang="en-GB" sz="1800" dirty="0"/>
                        <a:t>Closed Bottom Temperature - Downstream Working End (PV)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338566"/>
                  </a:ext>
                </a:extLst>
              </a:tr>
              <a:tr h="331886">
                <a:tc>
                  <a:txBody>
                    <a:bodyPr/>
                    <a:lstStyle/>
                    <a:p>
                      <a:r>
                        <a:rPr lang="en-GB" sz="1800" dirty="0"/>
                        <a:t>Closed Bottom Temperature - Port 1 (PV)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597012"/>
                  </a:ext>
                </a:extLst>
              </a:tr>
              <a:tr h="331886">
                <a:tc>
                  <a:txBody>
                    <a:bodyPr/>
                    <a:lstStyle/>
                    <a:p>
                      <a:r>
                        <a:rPr lang="en-GB" sz="1800" dirty="0"/>
                        <a:t>Closed Bottom Temperature - Port 6 (PV)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524008"/>
                  </a:ext>
                </a:extLst>
              </a:tr>
              <a:tr h="331886">
                <a:tc>
                  <a:txBody>
                    <a:bodyPr/>
                    <a:lstStyle/>
                    <a:p>
                      <a:r>
                        <a:rPr lang="en-GB" sz="1800" dirty="0"/>
                        <a:t>Closed Bottom Temperature - Upstream Working End (PV)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551571"/>
                  </a:ext>
                </a:extLst>
              </a:tr>
              <a:tr h="331886">
                <a:tc>
                  <a:txBody>
                    <a:bodyPr/>
                    <a:lstStyle/>
                    <a:p>
                      <a:r>
                        <a:rPr lang="en-GB" sz="1800" dirty="0"/>
                        <a:t>Combustion Air Temperature Measurement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552056"/>
                  </a:ext>
                </a:extLst>
              </a:tr>
              <a:tr h="331886">
                <a:tc>
                  <a:txBody>
                    <a:bodyPr/>
                    <a:lstStyle/>
                    <a:p>
                      <a:r>
                        <a:rPr lang="en-GB" sz="1800" dirty="0"/>
                        <a:t>Furnace Load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505190"/>
                  </a:ext>
                </a:extLst>
              </a:tr>
              <a:tr h="331886">
                <a:tc>
                  <a:txBody>
                    <a:bodyPr/>
                    <a:lstStyle/>
                    <a:p>
                      <a:r>
                        <a:rPr lang="en-GB" sz="1800" dirty="0"/>
                        <a:t>Furnace Pressure (PV)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132877"/>
                  </a:ext>
                </a:extLst>
              </a:tr>
              <a:tr h="331886">
                <a:tc>
                  <a:txBody>
                    <a:bodyPr/>
                    <a:lstStyle/>
                    <a:p>
                      <a:r>
                        <a:rPr lang="en-GB" sz="1800" dirty="0"/>
                        <a:t>Open Crown Temperature - Port 1 (PV)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918717"/>
                  </a:ext>
                </a:extLst>
              </a:tr>
              <a:tr h="331886">
                <a:tc>
                  <a:txBody>
                    <a:bodyPr/>
                    <a:lstStyle/>
                    <a:p>
                      <a:r>
                        <a:rPr lang="en-GB" sz="1800" dirty="0"/>
                        <a:t>Open Crown Temperature - Port 2 (PV)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330119"/>
                  </a:ext>
                </a:extLst>
              </a:tr>
              <a:tr h="331886">
                <a:tc>
                  <a:txBody>
                    <a:bodyPr/>
                    <a:lstStyle/>
                    <a:p>
                      <a:r>
                        <a:rPr lang="en-GB" sz="1800" dirty="0"/>
                        <a:t>Open Crown Temperature - Port 5 (PV)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146"/>
                  </a:ext>
                </a:extLst>
              </a:tr>
              <a:tr h="331886">
                <a:tc>
                  <a:txBody>
                    <a:bodyPr/>
                    <a:lstStyle/>
                    <a:p>
                      <a:r>
                        <a:rPr lang="en-GB" sz="1800" dirty="0"/>
                        <a:t>Open Crown Temperature - Port 6 (PV)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917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9221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2E988-27C0-459D-A7F0-F2652520B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A0B2D-1F8F-4559-AD43-A3585A5F6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5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DA14AD-B1F3-4EDC-A1FF-B27CE02B580C}"/>
              </a:ext>
            </a:extLst>
          </p:cNvPr>
          <p:cNvSpPr txBox="1"/>
          <p:nvPr/>
        </p:nvSpPr>
        <p:spPr>
          <a:xfrm>
            <a:off x="314960" y="86802"/>
            <a:ext cx="6609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Model Inputs – list (2)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22EF865B-CCCB-4965-9336-5BB4F41D9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840472"/>
              </p:ext>
            </p:extLst>
          </p:nvPr>
        </p:nvGraphicFramePr>
        <p:xfrm>
          <a:off x="1466532" y="739986"/>
          <a:ext cx="8656161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2171">
                  <a:extLst>
                    <a:ext uri="{9D8B030D-6E8A-4147-A177-3AD203B41FA5}">
                      <a16:colId xmlns:a16="http://schemas.microsoft.com/office/drawing/2014/main" val="439098285"/>
                    </a:ext>
                  </a:extLst>
                </a:gridCol>
                <a:gridCol w="2183990">
                  <a:extLst>
                    <a:ext uri="{9D8B030D-6E8A-4147-A177-3AD203B41FA5}">
                      <a16:colId xmlns:a16="http://schemas.microsoft.com/office/drawing/2014/main" val="166603058"/>
                    </a:ext>
                  </a:extLst>
                </a:gridCol>
              </a:tblGrid>
              <a:tr h="331886">
                <a:tc>
                  <a:txBody>
                    <a:bodyPr/>
                    <a:lstStyle/>
                    <a:p>
                      <a:r>
                        <a:rPr lang="en-GB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Time Lag (hours)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523311"/>
                  </a:ext>
                </a:extLst>
              </a:tr>
              <a:tr h="331886">
                <a:tc>
                  <a:txBody>
                    <a:bodyPr/>
                    <a:lstStyle/>
                    <a:p>
                      <a:r>
                        <a:rPr lang="en-GB" sz="1800" dirty="0"/>
                        <a:t>Open Crown Temperature - Upstream Refiner (PV)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921846"/>
                  </a:ext>
                </a:extLst>
              </a:tr>
              <a:tr h="331886">
                <a:tc>
                  <a:txBody>
                    <a:bodyPr/>
                    <a:lstStyle/>
                    <a:p>
                      <a:r>
                        <a:rPr lang="en-GB" sz="1800" dirty="0"/>
                        <a:t>Open Crown Temperature - Upstream Working End (PV)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195216"/>
                  </a:ext>
                </a:extLst>
              </a:tr>
              <a:tr h="331886">
                <a:tc>
                  <a:txBody>
                    <a:bodyPr/>
                    <a:lstStyle/>
                    <a:p>
                      <a:r>
                        <a:rPr lang="en-GB" sz="1800" dirty="0"/>
                        <a:t>Port 2 Gas Flow (SP)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253918"/>
                  </a:ext>
                </a:extLst>
              </a:tr>
              <a:tr h="331886">
                <a:tc>
                  <a:txBody>
                    <a:bodyPr/>
                    <a:lstStyle/>
                    <a:p>
                      <a:r>
                        <a:rPr lang="en-GB" sz="1800" dirty="0"/>
                        <a:t>Regenerator Base Temperature Port 1 (combined)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338566"/>
                  </a:ext>
                </a:extLst>
              </a:tr>
              <a:tr h="331886">
                <a:tc>
                  <a:txBody>
                    <a:bodyPr/>
                    <a:lstStyle/>
                    <a:p>
                      <a:r>
                        <a:rPr lang="en-GB" sz="1800" dirty="0"/>
                        <a:t>Regenerator Base Temperature Port 2 (combined)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597012"/>
                  </a:ext>
                </a:extLst>
              </a:tr>
              <a:tr h="331886">
                <a:tc>
                  <a:txBody>
                    <a:bodyPr/>
                    <a:lstStyle/>
                    <a:p>
                      <a:r>
                        <a:rPr lang="en-GB" sz="1800" dirty="0"/>
                        <a:t>Regenerator Base Temperature Port 3 (combined)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524008"/>
                  </a:ext>
                </a:extLst>
              </a:tr>
              <a:tr h="331886">
                <a:tc>
                  <a:txBody>
                    <a:bodyPr/>
                    <a:lstStyle/>
                    <a:p>
                      <a:r>
                        <a:rPr lang="en-GB" sz="1800" dirty="0"/>
                        <a:t>Regenerator Base Temperature Port 4 (combined)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551571"/>
                  </a:ext>
                </a:extLst>
              </a:tr>
              <a:tr h="331886">
                <a:tc>
                  <a:txBody>
                    <a:bodyPr/>
                    <a:lstStyle/>
                    <a:p>
                      <a:r>
                        <a:rPr lang="en-GB" sz="1800" dirty="0"/>
                        <a:t>Regenerator Base Temperature Port 5 (combined)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552056"/>
                  </a:ext>
                </a:extLst>
              </a:tr>
              <a:tr h="331886">
                <a:tc>
                  <a:txBody>
                    <a:bodyPr/>
                    <a:lstStyle/>
                    <a:p>
                      <a:r>
                        <a:rPr lang="en-GB" sz="1800" dirty="0"/>
                        <a:t>Regenerator Base Temperature Port 6 (combined)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505190"/>
                  </a:ext>
                </a:extLst>
              </a:tr>
              <a:tr h="331886">
                <a:tc>
                  <a:txBody>
                    <a:bodyPr/>
                    <a:lstStyle/>
                    <a:p>
                      <a:r>
                        <a:rPr lang="en-GB" sz="1800" dirty="0"/>
                        <a:t>Regenerator Base Temperature Port 7 (combined)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132877"/>
                  </a:ext>
                </a:extLst>
              </a:tr>
              <a:tr h="331886">
                <a:tc>
                  <a:txBody>
                    <a:bodyPr/>
                    <a:lstStyle/>
                    <a:p>
                      <a:r>
                        <a:rPr lang="en-GB" sz="1800" dirty="0"/>
                        <a:t>Regenerator Crown Temperature Port 2 (combined)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918717"/>
                  </a:ext>
                </a:extLst>
              </a:tr>
              <a:tr h="331886">
                <a:tc>
                  <a:txBody>
                    <a:bodyPr/>
                    <a:lstStyle/>
                    <a:p>
                      <a:r>
                        <a:rPr lang="en-GB" sz="1800" dirty="0"/>
                        <a:t>Regenerator Crown Temperature Port 8 (combined)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330119"/>
                  </a:ext>
                </a:extLst>
              </a:tr>
              <a:tr h="331886">
                <a:tc>
                  <a:txBody>
                    <a:bodyPr/>
                    <a:lstStyle/>
                    <a:p>
                      <a:r>
                        <a:rPr lang="en-GB" sz="1800" dirty="0"/>
                        <a:t>Tweel 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146"/>
                  </a:ext>
                </a:extLst>
              </a:tr>
              <a:tr h="331886">
                <a:tc>
                  <a:txBody>
                    <a:bodyPr/>
                    <a:lstStyle/>
                    <a:p>
                      <a:r>
                        <a:rPr lang="en-GB" sz="1800" dirty="0" err="1"/>
                        <a:t>Wobbe</a:t>
                      </a:r>
                      <a:r>
                        <a:rPr lang="en-GB" sz="1800" dirty="0"/>
                        <a:t> Index (Incoming Gas)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917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0133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2E988-27C0-459D-A7F0-F2652520B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A0B2D-1F8F-4559-AD43-A3585A5F6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6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DA14AD-B1F3-4EDC-A1FF-B27CE02B580C}"/>
              </a:ext>
            </a:extLst>
          </p:cNvPr>
          <p:cNvSpPr txBox="1"/>
          <p:nvPr/>
        </p:nvSpPr>
        <p:spPr>
          <a:xfrm>
            <a:off x="314960" y="86802"/>
            <a:ext cx="6609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Model Inputs – list (2)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22EF865B-CCCB-4965-9336-5BB4F41D9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862160"/>
              </p:ext>
            </p:extLst>
          </p:nvPr>
        </p:nvGraphicFramePr>
        <p:xfrm>
          <a:off x="1466532" y="739986"/>
          <a:ext cx="8656161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2171">
                  <a:extLst>
                    <a:ext uri="{9D8B030D-6E8A-4147-A177-3AD203B41FA5}">
                      <a16:colId xmlns:a16="http://schemas.microsoft.com/office/drawing/2014/main" val="439098285"/>
                    </a:ext>
                  </a:extLst>
                </a:gridCol>
                <a:gridCol w="2183990">
                  <a:extLst>
                    <a:ext uri="{9D8B030D-6E8A-4147-A177-3AD203B41FA5}">
                      <a16:colId xmlns:a16="http://schemas.microsoft.com/office/drawing/2014/main" val="166603058"/>
                    </a:ext>
                  </a:extLst>
                </a:gridCol>
              </a:tblGrid>
              <a:tr h="331886">
                <a:tc>
                  <a:txBody>
                    <a:bodyPr/>
                    <a:lstStyle/>
                    <a:p>
                      <a:r>
                        <a:rPr lang="en-GB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Time Lag (hours)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523311"/>
                  </a:ext>
                </a:extLst>
              </a:tr>
              <a:tr h="331886">
                <a:tc>
                  <a:txBody>
                    <a:bodyPr/>
                    <a:lstStyle/>
                    <a:p>
                      <a:r>
                        <a:rPr lang="en-GB" sz="1800" dirty="0"/>
                        <a:t>Open Crown Temperature - Upstream Refiner (PV)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921846"/>
                  </a:ext>
                </a:extLst>
              </a:tr>
              <a:tr h="331886">
                <a:tc>
                  <a:txBody>
                    <a:bodyPr/>
                    <a:lstStyle/>
                    <a:p>
                      <a:r>
                        <a:rPr lang="en-GB" sz="1800" dirty="0"/>
                        <a:t>Open Crown Temperature - Upstream Working End (PV)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195216"/>
                  </a:ext>
                </a:extLst>
              </a:tr>
              <a:tr h="331886">
                <a:tc>
                  <a:txBody>
                    <a:bodyPr/>
                    <a:lstStyle/>
                    <a:p>
                      <a:r>
                        <a:rPr lang="en-GB" sz="1800" dirty="0"/>
                        <a:t>Port 2 Gas Flow (SP)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253918"/>
                  </a:ext>
                </a:extLst>
              </a:tr>
              <a:tr h="331886"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rgbClr val="FF0000"/>
                          </a:solidFill>
                        </a:rPr>
                        <a:t>Regenerator Base Temperature Port 1 (combined)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338566"/>
                  </a:ext>
                </a:extLst>
              </a:tr>
              <a:tr h="331886"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rgbClr val="FF0000"/>
                          </a:solidFill>
                        </a:rPr>
                        <a:t>Regenerator Base Temperature Port 2 (combined)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597012"/>
                  </a:ext>
                </a:extLst>
              </a:tr>
              <a:tr h="331886"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rgbClr val="FF0000"/>
                          </a:solidFill>
                        </a:rPr>
                        <a:t>Regenerator Base Temperature Port 3 (combined)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524008"/>
                  </a:ext>
                </a:extLst>
              </a:tr>
              <a:tr h="331886"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rgbClr val="FF0000"/>
                          </a:solidFill>
                        </a:rPr>
                        <a:t>Regenerator Base Temperature Port 4 (combined)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551571"/>
                  </a:ext>
                </a:extLst>
              </a:tr>
              <a:tr h="331886"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rgbClr val="FF0000"/>
                          </a:solidFill>
                        </a:rPr>
                        <a:t>Regenerator Base Temperature Port 5 (combined)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552056"/>
                  </a:ext>
                </a:extLst>
              </a:tr>
              <a:tr h="331886"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rgbClr val="FF0000"/>
                          </a:solidFill>
                        </a:rPr>
                        <a:t>Regenerator Base Temperature Port 6 (combined)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505190"/>
                  </a:ext>
                </a:extLst>
              </a:tr>
              <a:tr h="331886"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rgbClr val="FF0000"/>
                          </a:solidFill>
                        </a:rPr>
                        <a:t>Regenerator Base Temperature Port 7 (combined)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132877"/>
                  </a:ext>
                </a:extLst>
              </a:tr>
              <a:tr h="331886"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rgbClr val="FF0000"/>
                          </a:solidFill>
                        </a:rPr>
                        <a:t>Regenerator Crown Temperature Port 2 (combined)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918717"/>
                  </a:ext>
                </a:extLst>
              </a:tr>
              <a:tr h="331886"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rgbClr val="FF0000"/>
                          </a:solidFill>
                        </a:rPr>
                        <a:t>Regenerator Crown Temperature Port 8 (combined)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330119"/>
                  </a:ext>
                </a:extLst>
              </a:tr>
              <a:tr h="331886">
                <a:tc>
                  <a:txBody>
                    <a:bodyPr/>
                    <a:lstStyle/>
                    <a:p>
                      <a:r>
                        <a:rPr lang="en-GB" sz="1800" dirty="0"/>
                        <a:t>Tweel 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146"/>
                  </a:ext>
                </a:extLst>
              </a:tr>
              <a:tr h="331886">
                <a:tc>
                  <a:txBody>
                    <a:bodyPr/>
                    <a:lstStyle/>
                    <a:p>
                      <a:r>
                        <a:rPr lang="en-GB" sz="1800" dirty="0" err="1"/>
                        <a:t>Wobbe</a:t>
                      </a:r>
                      <a:r>
                        <a:rPr lang="en-GB" sz="1800" dirty="0"/>
                        <a:t> Index (Incoming Gas)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917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6891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2E988-27C0-459D-A7F0-F2652520B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A0B2D-1F8F-4559-AD43-A3585A5F6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7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DA14AD-B1F3-4EDC-A1FF-B27CE02B580C}"/>
              </a:ext>
            </a:extLst>
          </p:cNvPr>
          <p:cNvSpPr txBox="1"/>
          <p:nvPr/>
        </p:nvSpPr>
        <p:spPr>
          <a:xfrm>
            <a:off x="314960" y="86802"/>
            <a:ext cx="6609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Model Inputs – combination signals</a:t>
            </a: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DA3C1285-5C0C-4E5E-8F5C-7DA4B123B7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8" t="8582" r="10073" b="6725"/>
          <a:stretch/>
        </p:blipFill>
        <p:spPr>
          <a:xfrm>
            <a:off x="135127" y="1459718"/>
            <a:ext cx="5960873" cy="33128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A33C74-881F-48E9-981D-AE246FD5C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2" t="8722" r="9927" b="6725"/>
          <a:stretch/>
        </p:blipFill>
        <p:spPr>
          <a:xfrm>
            <a:off x="6156853" y="1459718"/>
            <a:ext cx="5891216" cy="322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15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2E988-27C0-459D-A7F0-F2652520B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A0B2D-1F8F-4559-AD43-A3585A5F6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1FDED7-2404-459E-9D14-4B8B345533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59" t="9925" r="31136" b="27260"/>
          <a:stretch/>
        </p:blipFill>
        <p:spPr>
          <a:xfrm>
            <a:off x="1087120" y="819811"/>
            <a:ext cx="6929120" cy="521837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DCA5DEE-98D3-4481-B4A0-33CA817B54D8}"/>
              </a:ext>
            </a:extLst>
          </p:cNvPr>
          <p:cNvSpPr/>
          <p:nvPr/>
        </p:nvSpPr>
        <p:spPr>
          <a:xfrm>
            <a:off x="1710812" y="1663618"/>
            <a:ext cx="796413" cy="12211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69A0BA-2965-4B01-9415-62EA1EEE50EF}"/>
              </a:ext>
            </a:extLst>
          </p:cNvPr>
          <p:cNvSpPr txBox="1"/>
          <p:nvPr/>
        </p:nvSpPr>
        <p:spPr>
          <a:xfrm>
            <a:off x="7475794" y="3706270"/>
            <a:ext cx="35661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red circles indicate data points that are ignored by the model. </a:t>
            </a:r>
          </a:p>
          <a:p>
            <a:endParaRPr lang="en-GB" dirty="0"/>
          </a:p>
          <a:p>
            <a:r>
              <a:rPr lang="en-GB" dirty="0"/>
              <a:t>We believe that these points are associated with coating periods.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18F070-9CDE-431C-9475-A9887AEEB972}"/>
              </a:ext>
            </a:extLst>
          </p:cNvPr>
          <p:cNvSpPr txBox="1"/>
          <p:nvPr/>
        </p:nvSpPr>
        <p:spPr>
          <a:xfrm>
            <a:off x="314960" y="86802"/>
            <a:ext cx="6609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Model Inputs – coating periods</a:t>
            </a:r>
          </a:p>
        </p:txBody>
      </p:sp>
    </p:spTree>
    <p:extLst>
      <p:ext uri="{BB962C8B-B14F-4D97-AF65-F5344CB8AC3E}">
        <p14:creationId xmlns:p14="http://schemas.microsoft.com/office/powerpoint/2010/main" val="1993340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2E988-27C0-459D-A7F0-F2652520B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 and DIEGO ECHEVERRIA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A0B2D-1F8F-4559-AD43-A3585A5F6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9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18F070-9CDE-431C-9475-A9887AEEB972}"/>
              </a:ext>
            </a:extLst>
          </p:cNvPr>
          <p:cNvSpPr txBox="1"/>
          <p:nvPr/>
        </p:nvSpPr>
        <p:spPr>
          <a:xfrm>
            <a:off x="314960" y="86802"/>
            <a:ext cx="6609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Model Inputs – coating periods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C32A3F-9681-4E83-BDC4-574E5C7AE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872" y="1123685"/>
            <a:ext cx="5793321" cy="42671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1BE317-C006-4413-B77E-D0BF1FD20967}"/>
              </a:ext>
            </a:extLst>
          </p:cNvPr>
          <p:cNvSpPr txBox="1"/>
          <p:nvPr/>
        </p:nvSpPr>
        <p:spPr>
          <a:xfrm rot="16200000">
            <a:off x="430653" y="2545011"/>
            <a:ext cx="233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Bath Pressure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6E6207-0F1D-4AA5-84D8-688072B4E679}"/>
              </a:ext>
            </a:extLst>
          </p:cNvPr>
          <p:cNvSpPr txBox="1"/>
          <p:nvPr/>
        </p:nvSpPr>
        <p:spPr>
          <a:xfrm>
            <a:off x="7793048" y="1887794"/>
            <a:ext cx="3492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Coating periods are identified using drops in bath pressure.</a:t>
            </a:r>
          </a:p>
        </p:txBody>
      </p:sp>
    </p:spTree>
    <p:extLst>
      <p:ext uri="{BB962C8B-B14F-4D97-AF65-F5344CB8AC3E}">
        <p14:creationId xmlns:p14="http://schemas.microsoft.com/office/powerpoint/2010/main" val="1088457932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984</Words>
  <Application>Microsoft Office PowerPoint</Application>
  <PresentationFormat>Widescreen</PresentationFormat>
  <Paragraphs>178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2_Office Theme</vt:lpstr>
      <vt:lpstr>AI Furnace Model Review 13/05/2021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NSG Pilkington – University of Liverpool Machine Learning Project:  25/11/2020</dc:title>
  <dc:creator>Diego Echeverria</dc:creator>
  <cp:lastModifiedBy>Peter Green</cp:lastModifiedBy>
  <cp:revision>407</cp:revision>
  <dcterms:created xsi:type="dcterms:W3CDTF">2020-12-01T17:36:12Z</dcterms:created>
  <dcterms:modified xsi:type="dcterms:W3CDTF">2021-05-13T10:36:39Z</dcterms:modified>
</cp:coreProperties>
</file>